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679"/>
  </p:normalViewPr>
  <p:slideViewPr>
    <p:cSldViewPr snapToGrid="0" snapToObjects="1">
      <p:cViewPr varScale="1">
        <p:scale>
          <a:sx n="104" d="100"/>
          <a:sy n="104" d="100"/>
        </p:scale>
        <p:origin x="16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satwa-jaydenmuzzin.github.io/" TargetMode="External"/><Relationship Id="rId2" Type="http://schemas.openxmlformats.org/officeDocument/2006/relationships/hyperlink" Target="https://freepngimg.com/png/63788-lead-icons-inbound-marketing-social-content-generation" TargetMode="External"/><Relationship Id="rId1" Type="http://schemas.openxmlformats.org/officeDocument/2006/relationships/image" Target="../media/image5.png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s://thenounproject.com/browse/icons/term/onboarding/" TargetMode="External"/><Relationship Id="rId9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satwa-jaydenmuzzin.github.io/" TargetMode="External"/><Relationship Id="rId2" Type="http://schemas.openxmlformats.org/officeDocument/2006/relationships/hyperlink" Target="https://freepngimg.com/png/63788-lead-icons-inbound-marketing-social-content-generation" TargetMode="External"/><Relationship Id="rId1" Type="http://schemas.openxmlformats.org/officeDocument/2006/relationships/image" Target="../media/image5.png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s://thenounproject.com/browse/icons/term/onboarding/" TargetMode="External"/><Relationship Id="rId9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F8C3EF-3392-4B37-8615-18AB322272B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5415C-962D-4F9B-98BF-1C2D38E245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Generate 150+ qualified B2B leads (dental practices) within 12 weeks</a:t>
          </a:r>
          <a:endParaRPr lang="en-US" sz="1400" dirty="0"/>
        </a:p>
      </dgm:t>
    </dgm:pt>
    <dgm:pt modelId="{FAF9E253-B833-46AE-8D1A-EA3BD826131B}" type="parTrans" cxnId="{63B7ABA5-A477-4C97-9BBC-C9F199BC2A31}">
      <dgm:prSet/>
      <dgm:spPr/>
      <dgm:t>
        <a:bodyPr/>
        <a:lstStyle/>
        <a:p>
          <a:endParaRPr lang="en-US"/>
        </a:p>
      </dgm:t>
    </dgm:pt>
    <dgm:pt modelId="{DC9E059E-E751-4EF0-B61A-D621C6BEF662}" type="sibTrans" cxnId="{63B7ABA5-A477-4C97-9BBC-C9F199BC2A31}">
      <dgm:prSet/>
      <dgm:spPr/>
      <dgm:t>
        <a:bodyPr/>
        <a:lstStyle/>
        <a:p>
          <a:endParaRPr lang="en-US"/>
        </a:p>
      </dgm:t>
    </dgm:pt>
    <dgm:pt modelId="{FC4E3947-C3AC-4060-944A-90E8B61CEA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Onboard 25+ new practices offering Sleepwell MAS as a core service</a:t>
          </a:r>
          <a:endParaRPr lang="en-US" sz="1400" dirty="0"/>
        </a:p>
      </dgm:t>
    </dgm:pt>
    <dgm:pt modelId="{B68AEDE2-F5AE-4116-AF11-E86B1DC2BCF2}" type="parTrans" cxnId="{CB1F81F4-51E5-4428-80A1-FA447CF102CC}">
      <dgm:prSet/>
      <dgm:spPr/>
      <dgm:t>
        <a:bodyPr/>
        <a:lstStyle/>
        <a:p>
          <a:endParaRPr lang="en-US"/>
        </a:p>
      </dgm:t>
    </dgm:pt>
    <dgm:pt modelId="{05CD8C30-6465-484C-8BAD-F5A3BC1C1BC0}" type="sibTrans" cxnId="{CB1F81F4-51E5-4428-80A1-FA447CF102CC}">
      <dgm:prSet/>
      <dgm:spPr/>
      <dgm:t>
        <a:bodyPr/>
        <a:lstStyle/>
        <a:p>
          <a:endParaRPr lang="en-US"/>
        </a:p>
      </dgm:t>
    </dgm:pt>
    <dgm:pt modelId="{8BEB043B-2DB2-40D8-BAE0-428FBD3FE7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Achieve 40,000+ brand impressions through digital &amp; email outreach</a:t>
          </a:r>
          <a:endParaRPr lang="en-US" sz="1400" dirty="0"/>
        </a:p>
      </dgm:t>
    </dgm:pt>
    <dgm:pt modelId="{D9BDADD3-9630-4E31-9BC8-40FA4E23E6B1}" type="parTrans" cxnId="{102B2040-59BC-422C-BF79-24CDD70C8F79}">
      <dgm:prSet/>
      <dgm:spPr/>
      <dgm:t>
        <a:bodyPr/>
        <a:lstStyle/>
        <a:p>
          <a:endParaRPr lang="en-US"/>
        </a:p>
      </dgm:t>
    </dgm:pt>
    <dgm:pt modelId="{A58C786D-0CE6-4692-83E2-5F6073CFB81C}" type="sibTrans" cxnId="{102B2040-59BC-422C-BF79-24CDD70C8F79}">
      <dgm:prSet/>
      <dgm:spPr/>
      <dgm:t>
        <a:bodyPr/>
        <a:lstStyle/>
        <a:p>
          <a:endParaRPr lang="en-US"/>
        </a:p>
      </dgm:t>
    </dgm:pt>
    <dgm:pt modelId="{73C3E1BB-FC12-42A1-9738-F0E8E87E61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Register 80+ dentists for CPD-accredited “Sleep in Dentistry” webinar</a:t>
          </a:r>
          <a:endParaRPr lang="en-US" sz="1400" dirty="0"/>
        </a:p>
      </dgm:t>
    </dgm:pt>
    <dgm:pt modelId="{2F998457-3E51-4500-A9FD-1064346AD0AB}" type="parTrans" cxnId="{2CDDC50F-42E0-4D32-A17D-44F1F850331A}">
      <dgm:prSet/>
      <dgm:spPr/>
      <dgm:t>
        <a:bodyPr/>
        <a:lstStyle/>
        <a:p>
          <a:endParaRPr lang="en-US"/>
        </a:p>
      </dgm:t>
    </dgm:pt>
    <dgm:pt modelId="{425628B2-657D-4E76-9468-C2C382811F9B}" type="sibTrans" cxnId="{2CDDC50F-42E0-4D32-A17D-44F1F850331A}">
      <dgm:prSet/>
      <dgm:spPr/>
      <dgm:t>
        <a:bodyPr/>
        <a:lstStyle/>
        <a:p>
          <a:endParaRPr lang="en-US"/>
        </a:p>
      </dgm:t>
    </dgm:pt>
    <dgm:pt modelId="{4C457791-41A1-446A-98FC-650748FFED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Secure 20+ patient referrals via in-practice awareness materials</a:t>
          </a:r>
          <a:endParaRPr lang="en-US" sz="1200" dirty="0"/>
        </a:p>
      </dgm:t>
    </dgm:pt>
    <dgm:pt modelId="{92B722BD-F29D-487E-A91B-87DAFBCEC795}" type="parTrans" cxnId="{25C263F0-A365-499E-B325-11A08563F9C8}">
      <dgm:prSet/>
      <dgm:spPr/>
      <dgm:t>
        <a:bodyPr/>
        <a:lstStyle/>
        <a:p>
          <a:endParaRPr lang="en-US"/>
        </a:p>
      </dgm:t>
    </dgm:pt>
    <dgm:pt modelId="{C4B82394-5665-4A1A-AB35-ACF4E81D90FC}" type="sibTrans" cxnId="{25C263F0-A365-499E-B325-11A08563F9C8}">
      <dgm:prSet/>
      <dgm:spPr/>
      <dgm:t>
        <a:bodyPr/>
        <a:lstStyle/>
        <a:p>
          <a:endParaRPr lang="en-US"/>
        </a:p>
      </dgm:t>
    </dgm:pt>
    <dgm:pt modelId="{145F240E-6AF0-48FC-8334-C51A42294F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Maintain cost-per-lead under £40 with projected 5x ROI</a:t>
          </a:r>
          <a:endParaRPr lang="en-US" sz="1400" dirty="0"/>
        </a:p>
      </dgm:t>
    </dgm:pt>
    <dgm:pt modelId="{564C2E14-63D4-4A0D-91CF-0A8B9D6A18A7}" type="parTrans" cxnId="{8C218543-68BC-4E6A-9738-5E778955910A}">
      <dgm:prSet/>
      <dgm:spPr/>
      <dgm:t>
        <a:bodyPr/>
        <a:lstStyle/>
        <a:p>
          <a:endParaRPr lang="en-US"/>
        </a:p>
      </dgm:t>
    </dgm:pt>
    <dgm:pt modelId="{E227DBB6-E053-4D15-9592-B35F1A358EB7}" type="sibTrans" cxnId="{8C218543-68BC-4E6A-9738-5E778955910A}">
      <dgm:prSet/>
      <dgm:spPr/>
      <dgm:t>
        <a:bodyPr/>
        <a:lstStyle/>
        <a:p>
          <a:endParaRPr lang="en-US"/>
        </a:p>
      </dgm:t>
    </dgm:pt>
    <dgm:pt modelId="{B19896A3-3602-4178-ACAA-A7F1FB06F0CF}" type="pres">
      <dgm:prSet presAssocID="{45F8C3EF-3392-4B37-8615-18AB322272B0}" presName="root" presStyleCnt="0">
        <dgm:presLayoutVars>
          <dgm:dir/>
          <dgm:resizeHandles val="exact"/>
        </dgm:presLayoutVars>
      </dgm:prSet>
      <dgm:spPr/>
    </dgm:pt>
    <dgm:pt modelId="{F74A405F-33EA-45A2-8DCC-1014FE4ACA3E}" type="pres">
      <dgm:prSet presAssocID="{8045415C-962D-4F9B-98BF-1C2D38E24510}" presName="compNode" presStyleCnt="0"/>
      <dgm:spPr/>
    </dgm:pt>
    <dgm:pt modelId="{1ED6AB20-DC07-4534-BA57-50DE749DCA9E}" type="pres">
      <dgm:prSet presAssocID="{8045415C-962D-4F9B-98BF-1C2D38E24510}" presName="iconRect" presStyleLbl="node1" presStyleIdx="0" presStyleCnt="6" custLinFactNeighborX="-4310" custLinFactNeighborY="-86496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1C4E53CA-B846-458B-AEAF-36326439163D}" type="pres">
      <dgm:prSet presAssocID="{8045415C-962D-4F9B-98BF-1C2D38E24510}" presName="spaceRect" presStyleCnt="0"/>
      <dgm:spPr/>
    </dgm:pt>
    <dgm:pt modelId="{6C31D665-1E64-46C7-9DEC-148B4A7E6647}" type="pres">
      <dgm:prSet presAssocID="{8045415C-962D-4F9B-98BF-1C2D38E24510}" presName="textRect" presStyleLbl="revTx" presStyleIdx="0" presStyleCnt="6" custLinFactY="-2940" custLinFactNeighborX="-37" custLinFactNeighborY="-100000">
        <dgm:presLayoutVars>
          <dgm:chMax val="1"/>
          <dgm:chPref val="1"/>
        </dgm:presLayoutVars>
      </dgm:prSet>
      <dgm:spPr/>
    </dgm:pt>
    <dgm:pt modelId="{C1D29D71-5BFC-42D6-8307-97865EF42FD8}" type="pres">
      <dgm:prSet presAssocID="{DC9E059E-E751-4EF0-B61A-D621C6BEF662}" presName="sibTrans" presStyleCnt="0"/>
      <dgm:spPr/>
    </dgm:pt>
    <dgm:pt modelId="{A1D77570-4C34-4993-8A56-553E00F79CC2}" type="pres">
      <dgm:prSet presAssocID="{FC4E3947-C3AC-4060-944A-90E8B61CEAF4}" presName="compNode" presStyleCnt="0"/>
      <dgm:spPr/>
    </dgm:pt>
    <dgm:pt modelId="{5BE24C77-4DD6-49F9-9B14-E87820BADBCA}" type="pres">
      <dgm:prSet presAssocID="{FC4E3947-C3AC-4060-944A-90E8B61CEAF4}" presName="iconRect" presStyleLbl="node1" presStyleIdx="1" presStyleCnt="6" custLinFactNeighborX="-4171" custLinFactNeighborY="-98026"/>
      <dgm:spPr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DF984B85-662B-41BD-B55C-6DC56D630DAB}" type="pres">
      <dgm:prSet presAssocID="{FC4E3947-C3AC-4060-944A-90E8B61CEAF4}" presName="spaceRect" presStyleCnt="0"/>
      <dgm:spPr/>
    </dgm:pt>
    <dgm:pt modelId="{77553123-00B4-4EB7-AD62-5CB11D9577C1}" type="pres">
      <dgm:prSet presAssocID="{FC4E3947-C3AC-4060-944A-90E8B61CEAF4}" presName="textRect" presStyleLbl="revTx" presStyleIdx="1" presStyleCnt="6" custLinFactNeighborX="-5632" custLinFactNeighborY="-86936">
        <dgm:presLayoutVars>
          <dgm:chMax val="1"/>
          <dgm:chPref val="1"/>
        </dgm:presLayoutVars>
      </dgm:prSet>
      <dgm:spPr/>
    </dgm:pt>
    <dgm:pt modelId="{BA058156-E369-4C9B-9AC7-51DBD907F1E5}" type="pres">
      <dgm:prSet presAssocID="{05CD8C30-6465-484C-8BAD-F5A3BC1C1BC0}" presName="sibTrans" presStyleCnt="0"/>
      <dgm:spPr/>
    </dgm:pt>
    <dgm:pt modelId="{B3164A62-41A5-427E-8783-2A7F52CEE469}" type="pres">
      <dgm:prSet presAssocID="{8BEB043B-2DB2-40D8-BAE0-428FBD3FE7E8}" presName="compNode" presStyleCnt="0"/>
      <dgm:spPr/>
    </dgm:pt>
    <dgm:pt modelId="{6C88B812-9608-4519-9E46-7C927055DB6B}" type="pres">
      <dgm:prSet presAssocID="{8BEB043B-2DB2-40D8-BAE0-428FBD3FE7E8}" presName="iconRect" presStyleLbl="node1" presStyleIdx="2" presStyleCnt="6" custLinFactNeighborX="-10567" custLinFactNeighborY="-71032"/>
      <dgm:spPr>
        <a:blipFill>
          <a:blip xmlns:r="http://schemas.openxmlformats.org/officeDocument/2006/relationships" r:embed="rId5"/>
          <a:srcRect/>
          <a:stretch>
            <a:fillRect t="-3000" b="-3000"/>
          </a:stretch>
        </a:blipFill>
      </dgm:spPr>
    </dgm:pt>
    <dgm:pt modelId="{78FE47C7-C697-473A-8AC8-F3B811E871D2}" type="pres">
      <dgm:prSet presAssocID="{8BEB043B-2DB2-40D8-BAE0-428FBD3FE7E8}" presName="spaceRect" presStyleCnt="0"/>
      <dgm:spPr/>
    </dgm:pt>
    <dgm:pt modelId="{707ABB0F-C324-4F70-8473-0819682BCC42}" type="pres">
      <dgm:prSet presAssocID="{8BEB043B-2DB2-40D8-BAE0-428FBD3FE7E8}" presName="textRect" presStyleLbl="revTx" presStyleIdx="2" presStyleCnt="6" custLinFactNeighborX="-37" custLinFactNeighborY="-93855">
        <dgm:presLayoutVars>
          <dgm:chMax val="1"/>
          <dgm:chPref val="1"/>
        </dgm:presLayoutVars>
      </dgm:prSet>
      <dgm:spPr/>
    </dgm:pt>
    <dgm:pt modelId="{6B91BF8B-D53F-4712-ABC9-7A06DBE21C30}" type="pres">
      <dgm:prSet presAssocID="{A58C786D-0CE6-4692-83E2-5F6073CFB81C}" presName="sibTrans" presStyleCnt="0"/>
      <dgm:spPr/>
    </dgm:pt>
    <dgm:pt modelId="{7EEFE20E-AF45-4462-9451-89A0E5A68D4F}" type="pres">
      <dgm:prSet presAssocID="{73C3E1BB-FC12-42A1-9738-F0E8E87E6148}" presName="compNode" presStyleCnt="0"/>
      <dgm:spPr/>
    </dgm:pt>
    <dgm:pt modelId="{22FC479B-2D05-462A-85EA-67E97FDD9B46}" type="pres">
      <dgm:prSet presAssocID="{73C3E1BB-FC12-42A1-9738-F0E8E87E6148}" presName="iconRect" presStyleLbl="node1" presStyleIdx="3" presStyleCnt="6" custLinFactY="-7232" custLinFactNeighborX="-2086" custLinFactNeighborY="-100000"/>
      <dgm:spPr>
        <a:blipFill>
          <a:blip xmlns:r="http://schemas.openxmlformats.org/officeDocument/2006/relationships"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</dgm:spPr>
    </dgm:pt>
    <dgm:pt modelId="{7AF63A62-AA2E-4231-A111-943C7AAA3567}" type="pres">
      <dgm:prSet presAssocID="{73C3E1BB-FC12-42A1-9738-F0E8E87E6148}" presName="spaceRect" presStyleCnt="0"/>
      <dgm:spPr/>
    </dgm:pt>
    <dgm:pt modelId="{7460652D-A0BE-4FFD-9E31-785C73E17CA6}" type="pres">
      <dgm:prSet presAssocID="{73C3E1BB-FC12-42A1-9738-F0E8E87E6148}" presName="textRect" presStyleLbl="revTx" presStyleIdx="3" presStyleCnt="6" custLinFactY="-12626" custLinFactNeighborY="-100000">
        <dgm:presLayoutVars>
          <dgm:chMax val="1"/>
          <dgm:chPref val="1"/>
        </dgm:presLayoutVars>
      </dgm:prSet>
      <dgm:spPr/>
    </dgm:pt>
    <dgm:pt modelId="{BB313F7F-943F-4271-BE7C-C8B7F2F3FF65}" type="pres">
      <dgm:prSet presAssocID="{425628B2-657D-4E76-9468-C2C382811F9B}" presName="sibTrans" presStyleCnt="0"/>
      <dgm:spPr/>
    </dgm:pt>
    <dgm:pt modelId="{A9A3C876-0DB1-4377-BB10-33F4CF196E25}" type="pres">
      <dgm:prSet presAssocID="{4C457791-41A1-446A-98FC-650748FFED07}" presName="compNode" presStyleCnt="0"/>
      <dgm:spPr/>
    </dgm:pt>
    <dgm:pt modelId="{A663CB79-1959-43DA-8586-27756DD17CCA}" type="pres">
      <dgm:prSet presAssocID="{4C457791-41A1-446A-98FC-650748FFED07}" presName="iconRect" presStyleLbl="node1" presStyleIdx="4" presStyleCnt="6" custLinFactNeighborX="-4310" custLinFactNeighborY="-5839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7C26FC9-2B36-47F4-AB2B-B3B2BC3E2E08}" type="pres">
      <dgm:prSet presAssocID="{4C457791-41A1-446A-98FC-650748FFED07}" presName="spaceRect" presStyleCnt="0"/>
      <dgm:spPr/>
    </dgm:pt>
    <dgm:pt modelId="{088DAA49-E1B5-4EC4-A644-D1D390E1AE89}" type="pres">
      <dgm:prSet presAssocID="{4C457791-41A1-446A-98FC-650748FFED07}" presName="textRect" presStyleLbl="revTx" presStyleIdx="4" presStyleCnt="6" custLinFactNeighborX="-36" custLinFactNeighborY="-45461">
        <dgm:presLayoutVars>
          <dgm:chMax val="1"/>
          <dgm:chPref val="1"/>
        </dgm:presLayoutVars>
      </dgm:prSet>
      <dgm:spPr/>
    </dgm:pt>
    <dgm:pt modelId="{34E2F86C-E444-4CC8-A776-02650C2DC750}" type="pres">
      <dgm:prSet presAssocID="{C4B82394-5665-4A1A-AB35-ACF4E81D90FC}" presName="sibTrans" presStyleCnt="0"/>
      <dgm:spPr/>
    </dgm:pt>
    <dgm:pt modelId="{343BED66-3136-4BEB-89D1-34BDBB448929}" type="pres">
      <dgm:prSet presAssocID="{145F240E-6AF0-48FC-8334-C51A42294F19}" presName="compNode" presStyleCnt="0"/>
      <dgm:spPr/>
    </dgm:pt>
    <dgm:pt modelId="{C601064E-81FC-4203-B073-8A7F03E9E866}" type="pres">
      <dgm:prSet presAssocID="{145F240E-6AF0-48FC-8334-C51A42294F19}" presName="iconRect" presStyleLbl="node1" presStyleIdx="5" presStyleCnt="6" custLinFactNeighborX="-4171" custLinFactNeighborY="-89684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2ACF747-37A8-452E-BB73-F1F67CD716ED}" type="pres">
      <dgm:prSet presAssocID="{145F240E-6AF0-48FC-8334-C51A42294F19}" presName="spaceRect" presStyleCnt="0"/>
      <dgm:spPr/>
    </dgm:pt>
    <dgm:pt modelId="{343FE744-7DC3-47C6-A862-F54A20B063A5}" type="pres">
      <dgm:prSet presAssocID="{145F240E-6AF0-48FC-8334-C51A42294F19}" presName="textRect" presStyleLbl="revTx" presStyleIdx="5" presStyleCnt="6" custLinFactNeighborY="-70328">
        <dgm:presLayoutVars>
          <dgm:chMax val="1"/>
          <dgm:chPref val="1"/>
        </dgm:presLayoutVars>
      </dgm:prSet>
      <dgm:spPr/>
    </dgm:pt>
  </dgm:ptLst>
  <dgm:cxnLst>
    <dgm:cxn modelId="{D7319808-0902-41CA-9788-0957E0AD4BA9}" type="presOf" srcId="{FC4E3947-C3AC-4060-944A-90E8B61CEAF4}" destId="{77553123-00B4-4EB7-AD62-5CB11D9577C1}" srcOrd="0" destOrd="0" presId="urn:microsoft.com/office/officeart/2018/2/layout/IconLabelList"/>
    <dgm:cxn modelId="{2CDDC50F-42E0-4D32-A17D-44F1F850331A}" srcId="{45F8C3EF-3392-4B37-8615-18AB322272B0}" destId="{73C3E1BB-FC12-42A1-9738-F0E8E87E6148}" srcOrd="3" destOrd="0" parTransId="{2F998457-3E51-4500-A9FD-1064346AD0AB}" sibTransId="{425628B2-657D-4E76-9468-C2C382811F9B}"/>
    <dgm:cxn modelId="{102B2040-59BC-422C-BF79-24CDD70C8F79}" srcId="{45F8C3EF-3392-4B37-8615-18AB322272B0}" destId="{8BEB043B-2DB2-40D8-BAE0-428FBD3FE7E8}" srcOrd="2" destOrd="0" parTransId="{D9BDADD3-9630-4E31-9BC8-40FA4E23E6B1}" sibTransId="{A58C786D-0CE6-4692-83E2-5F6073CFB81C}"/>
    <dgm:cxn modelId="{8C218543-68BC-4E6A-9738-5E778955910A}" srcId="{45F8C3EF-3392-4B37-8615-18AB322272B0}" destId="{145F240E-6AF0-48FC-8334-C51A42294F19}" srcOrd="5" destOrd="0" parTransId="{564C2E14-63D4-4A0D-91CF-0A8B9D6A18A7}" sibTransId="{E227DBB6-E053-4D15-9592-B35F1A358EB7}"/>
    <dgm:cxn modelId="{ADCF1A57-B025-4D4A-9173-E8F47A4BE61C}" type="presOf" srcId="{8BEB043B-2DB2-40D8-BAE0-428FBD3FE7E8}" destId="{707ABB0F-C324-4F70-8473-0819682BCC42}" srcOrd="0" destOrd="0" presId="urn:microsoft.com/office/officeart/2018/2/layout/IconLabelList"/>
    <dgm:cxn modelId="{F1A42662-FB6D-44C1-8E70-CEA0CB23D9D8}" type="presOf" srcId="{4C457791-41A1-446A-98FC-650748FFED07}" destId="{088DAA49-E1B5-4EC4-A644-D1D390E1AE89}" srcOrd="0" destOrd="0" presId="urn:microsoft.com/office/officeart/2018/2/layout/IconLabelList"/>
    <dgm:cxn modelId="{6758D986-9A92-42F7-867D-A735CB55588F}" type="presOf" srcId="{145F240E-6AF0-48FC-8334-C51A42294F19}" destId="{343FE744-7DC3-47C6-A862-F54A20B063A5}" srcOrd="0" destOrd="0" presId="urn:microsoft.com/office/officeart/2018/2/layout/IconLabelList"/>
    <dgm:cxn modelId="{63B7ABA5-A477-4C97-9BBC-C9F199BC2A31}" srcId="{45F8C3EF-3392-4B37-8615-18AB322272B0}" destId="{8045415C-962D-4F9B-98BF-1C2D38E24510}" srcOrd="0" destOrd="0" parTransId="{FAF9E253-B833-46AE-8D1A-EA3BD826131B}" sibTransId="{DC9E059E-E751-4EF0-B61A-D621C6BEF662}"/>
    <dgm:cxn modelId="{3F2F27CC-9B59-4191-8355-CD4C7A04FAE3}" type="presOf" srcId="{45F8C3EF-3392-4B37-8615-18AB322272B0}" destId="{B19896A3-3602-4178-ACAA-A7F1FB06F0CF}" srcOrd="0" destOrd="0" presId="urn:microsoft.com/office/officeart/2018/2/layout/IconLabelList"/>
    <dgm:cxn modelId="{C8778CD0-6B54-4609-879A-4B512816971A}" type="presOf" srcId="{8045415C-962D-4F9B-98BF-1C2D38E24510}" destId="{6C31D665-1E64-46C7-9DEC-148B4A7E6647}" srcOrd="0" destOrd="0" presId="urn:microsoft.com/office/officeart/2018/2/layout/IconLabelList"/>
    <dgm:cxn modelId="{548F16DB-FD07-48F7-B27E-986DA6C7EA50}" type="presOf" srcId="{73C3E1BB-FC12-42A1-9738-F0E8E87E6148}" destId="{7460652D-A0BE-4FFD-9E31-785C73E17CA6}" srcOrd="0" destOrd="0" presId="urn:microsoft.com/office/officeart/2018/2/layout/IconLabelList"/>
    <dgm:cxn modelId="{25C263F0-A365-499E-B325-11A08563F9C8}" srcId="{45F8C3EF-3392-4B37-8615-18AB322272B0}" destId="{4C457791-41A1-446A-98FC-650748FFED07}" srcOrd="4" destOrd="0" parTransId="{92B722BD-F29D-487E-A91B-87DAFBCEC795}" sibTransId="{C4B82394-5665-4A1A-AB35-ACF4E81D90FC}"/>
    <dgm:cxn modelId="{CB1F81F4-51E5-4428-80A1-FA447CF102CC}" srcId="{45F8C3EF-3392-4B37-8615-18AB322272B0}" destId="{FC4E3947-C3AC-4060-944A-90E8B61CEAF4}" srcOrd="1" destOrd="0" parTransId="{B68AEDE2-F5AE-4116-AF11-E86B1DC2BCF2}" sibTransId="{05CD8C30-6465-484C-8BAD-F5A3BC1C1BC0}"/>
    <dgm:cxn modelId="{684CCC8A-D50F-4059-BFCD-27BC37E8C5E0}" type="presParOf" srcId="{B19896A3-3602-4178-ACAA-A7F1FB06F0CF}" destId="{F74A405F-33EA-45A2-8DCC-1014FE4ACA3E}" srcOrd="0" destOrd="0" presId="urn:microsoft.com/office/officeart/2018/2/layout/IconLabelList"/>
    <dgm:cxn modelId="{C9928C8C-4CDB-4015-A45D-C4AC66B82716}" type="presParOf" srcId="{F74A405F-33EA-45A2-8DCC-1014FE4ACA3E}" destId="{1ED6AB20-DC07-4534-BA57-50DE749DCA9E}" srcOrd="0" destOrd="0" presId="urn:microsoft.com/office/officeart/2018/2/layout/IconLabelList"/>
    <dgm:cxn modelId="{69911A12-D60C-459C-AAFE-E7850F7FC231}" type="presParOf" srcId="{F74A405F-33EA-45A2-8DCC-1014FE4ACA3E}" destId="{1C4E53CA-B846-458B-AEAF-36326439163D}" srcOrd="1" destOrd="0" presId="urn:microsoft.com/office/officeart/2018/2/layout/IconLabelList"/>
    <dgm:cxn modelId="{3915FF8A-92D6-4F83-8FD4-9B26B8AC540B}" type="presParOf" srcId="{F74A405F-33EA-45A2-8DCC-1014FE4ACA3E}" destId="{6C31D665-1E64-46C7-9DEC-148B4A7E6647}" srcOrd="2" destOrd="0" presId="urn:microsoft.com/office/officeart/2018/2/layout/IconLabelList"/>
    <dgm:cxn modelId="{CDFE618B-5480-42E1-AC24-0ED063A56178}" type="presParOf" srcId="{B19896A3-3602-4178-ACAA-A7F1FB06F0CF}" destId="{C1D29D71-5BFC-42D6-8307-97865EF42FD8}" srcOrd="1" destOrd="0" presId="urn:microsoft.com/office/officeart/2018/2/layout/IconLabelList"/>
    <dgm:cxn modelId="{684F5E35-BE23-4B55-9B30-5F635C8EE623}" type="presParOf" srcId="{B19896A3-3602-4178-ACAA-A7F1FB06F0CF}" destId="{A1D77570-4C34-4993-8A56-553E00F79CC2}" srcOrd="2" destOrd="0" presId="urn:microsoft.com/office/officeart/2018/2/layout/IconLabelList"/>
    <dgm:cxn modelId="{11897F2D-1B5A-42E1-B529-1B6CA03B9327}" type="presParOf" srcId="{A1D77570-4C34-4993-8A56-553E00F79CC2}" destId="{5BE24C77-4DD6-49F9-9B14-E87820BADBCA}" srcOrd="0" destOrd="0" presId="urn:microsoft.com/office/officeart/2018/2/layout/IconLabelList"/>
    <dgm:cxn modelId="{99F5F012-D8EC-4D3B-B354-F6AE614DCDA4}" type="presParOf" srcId="{A1D77570-4C34-4993-8A56-553E00F79CC2}" destId="{DF984B85-662B-41BD-B55C-6DC56D630DAB}" srcOrd="1" destOrd="0" presId="urn:microsoft.com/office/officeart/2018/2/layout/IconLabelList"/>
    <dgm:cxn modelId="{A9B4239E-8A9D-4E21-A7B7-813C439295DA}" type="presParOf" srcId="{A1D77570-4C34-4993-8A56-553E00F79CC2}" destId="{77553123-00B4-4EB7-AD62-5CB11D9577C1}" srcOrd="2" destOrd="0" presId="urn:microsoft.com/office/officeart/2018/2/layout/IconLabelList"/>
    <dgm:cxn modelId="{4C514B9F-081D-4C64-BF0B-EEFAAAED3CDC}" type="presParOf" srcId="{B19896A3-3602-4178-ACAA-A7F1FB06F0CF}" destId="{BA058156-E369-4C9B-9AC7-51DBD907F1E5}" srcOrd="3" destOrd="0" presId="urn:microsoft.com/office/officeart/2018/2/layout/IconLabelList"/>
    <dgm:cxn modelId="{36AE7A66-8957-430C-996C-6A8EDF00047D}" type="presParOf" srcId="{B19896A3-3602-4178-ACAA-A7F1FB06F0CF}" destId="{B3164A62-41A5-427E-8783-2A7F52CEE469}" srcOrd="4" destOrd="0" presId="urn:microsoft.com/office/officeart/2018/2/layout/IconLabelList"/>
    <dgm:cxn modelId="{17B5D449-D05C-41DB-BF40-00674E694FD5}" type="presParOf" srcId="{B3164A62-41A5-427E-8783-2A7F52CEE469}" destId="{6C88B812-9608-4519-9E46-7C927055DB6B}" srcOrd="0" destOrd="0" presId="urn:microsoft.com/office/officeart/2018/2/layout/IconLabelList"/>
    <dgm:cxn modelId="{0CFC7436-201A-4D40-85B7-82C62221C953}" type="presParOf" srcId="{B3164A62-41A5-427E-8783-2A7F52CEE469}" destId="{78FE47C7-C697-473A-8AC8-F3B811E871D2}" srcOrd="1" destOrd="0" presId="urn:microsoft.com/office/officeart/2018/2/layout/IconLabelList"/>
    <dgm:cxn modelId="{02E838BB-15C8-479D-B79B-36C6D01B2690}" type="presParOf" srcId="{B3164A62-41A5-427E-8783-2A7F52CEE469}" destId="{707ABB0F-C324-4F70-8473-0819682BCC42}" srcOrd="2" destOrd="0" presId="urn:microsoft.com/office/officeart/2018/2/layout/IconLabelList"/>
    <dgm:cxn modelId="{F161FEFF-826B-4593-ADD8-9B5B266C5758}" type="presParOf" srcId="{B19896A3-3602-4178-ACAA-A7F1FB06F0CF}" destId="{6B91BF8B-D53F-4712-ABC9-7A06DBE21C30}" srcOrd="5" destOrd="0" presId="urn:microsoft.com/office/officeart/2018/2/layout/IconLabelList"/>
    <dgm:cxn modelId="{1AD04321-0AAE-40C1-A7C7-A76C747227AE}" type="presParOf" srcId="{B19896A3-3602-4178-ACAA-A7F1FB06F0CF}" destId="{7EEFE20E-AF45-4462-9451-89A0E5A68D4F}" srcOrd="6" destOrd="0" presId="urn:microsoft.com/office/officeart/2018/2/layout/IconLabelList"/>
    <dgm:cxn modelId="{F44B934B-4439-4DBB-B08D-7BFDC0E61F6C}" type="presParOf" srcId="{7EEFE20E-AF45-4462-9451-89A0E5A68D4F}" destId="{22FC479B-2D05-462A-85EA-67E97FDD9B46}" srcOrd="0" destOrd="0" presId="urn:microsoft.com/office/officeart/2018/2/layout/IconLabelList"/>
    <dgm:cxn modelId="{79A6AB43-CA08-48DE-AB8E-773B1A0CC101}" type="presParOf" srcId="{7EEFE20E-AF45-4462-9451-89A0E5A68D4F}" destId="{7AF63A62-AA2E-4231-A111-943C7AAA3567}" srcOrd="1" destOrd="0" presId="urn:microsoft.com/office/officeart/2018/2/layout/IconLabelList"/>
    <dgm:cxn modelId="{7B97A20A-5F93-4CEC-97D8-92E002A079B0}" type="presParOf" srcId="{7EEFE20E-AF45-4462-9451-89A0E5A68D4F}" destId="{7460652D-A0BE-4FFD-9E31-785C73E17CA6}" srcOrd="2" destOrd="0" presId="urn:microsoft.com/office/officeart/2018/2/layout/IconLabelList"/>
    <dgm:cxn modelId="{B3AA04FE-E72B-4B09-8E7F-38AFAC2E057B}" type="presParOf" srcId="{B19896A3-3602-4178-ACAA-A7F1FB06F0CF}" destId="{BB313F7F-943F-4271-BE7C-C8B7F2F3FF65}" srcOrd="7" destOrd="0" presId="urn:microsoft.com/office/officeart/2018/2/layout/IconLabelList"/>
    <dgm:cxn modelId="{DD86BB34-8AFF-4D23-BD7D-FDEDAD699E08}" type="presParOf" srcId="{B19896A3-3602-4178-ACAA-A7F1FB06F0CF}" destId="{A9A3C876-0DB1-4377-BB10-33F4CF196E25}" srcOrd="8" destOrd="0" presId="urn:microsoft.com/office/officeart/2018/2/layout/IconLabelList"/>
    <dgm:cxn modelId="{CFFA6CCA-C1EF-40CE-9702-92293539F0E5}" type="presParOf" srcId="{A9A3C876-0DB1-4377-BB10-33F4CF196E25}" destId="{A663CB79-1959-43DA-8586-27756DD17CCA}" srcOrd="0" destOrd="0" presId="urn:microsoft.com/office/officeart/2018/2/layout/IconLabelList"/>
    <dgm:cxn modelId="{FD0E7DB8-0D09-4BB8-B81F-24D00C4726ED}" type="presParOf" srcId="{A9A3C876-0DB1-4377-BB10-33F4CF196E25}" destId="{07C26FC9-2B36-47F4-AB2B-B3B2BC3E2E08}" srcOrd="1" destOrd="0" presId="urn:microsoft.com/office/officeart/2018/2/layout/IconLabelList"/>
    <dgm:cxn modelId="{363FB4B4-892C-44F9-B8AE-7BE4B4FE746B}" type="presParOf" srcId="{A9A3C876-0DB1-4377-BB10-33F4CF196E25}" destId="{088DAA49-E1B5-4EC4-A644-D1D390E1AE89}" srcOrd="2" destOrd="0" presId="urn:microsoft.com/office/officeart/2018/2/layout/IconLabelList"/>
    <dgm:cxn modelId="{72746A03-F81A-43C2-9D65-1D402A7AF295}" type="presParOf" srcId="{B19896A3-3602-4178-ACAA-A7F1FB06F0CF}" destId="{34E2F86C-E444-4CC8-A776-02650C2DC750}" srcOrd="9" destOrd="0" presId="urn:microsoft.com/office/officeart/2018/2/layout/IconLabelList"/>
    <dgm:cxn modelId="{D5B1ECF0-8A24-4E39-89A1-AB26BFEEA6B4}" type="presParOf" srcId="{B19896A3-3602-4178-ACAA-A7F1FB06F0CF}" destId="{343BED66-3136-4BEB-89D1-34BDBB448929}" srcOrd="10" destOrd="0" presId="urn:microsoft.com/office/officeart/2018/2/layout/IconLabelList"/>
    <dgm:cxn modelId="{387C66B1-73A5-4504-AE91-6327C8F1DEF7}" type="presParOf" srcId="{343BED66-3136-4BEB-89D1-34BDBB448929}" destId="{C601064E-81FC-4203-B073-8A7F03E9E866}" srcOrd="0" destOrd="0" presId="urn:microsoft.com/office/officeart/2018/2/layout/IconLabelList"/>
    <dgm:cxn modelId="{CF9A6092-5DD1-458C-934C-FCEC73C45EDA}" type="presParOf" srcId="{343BED66-3136-4BEB-89D1-34BDBB448929}" destId="{E2ACF747-37A8-452E-BB73-F1F67CD716ED}" srcOrd="1" destOrd="0" presId="urn:microsoft.com/office/officeart/2018/2/layout/IconLabelList"/>
    <dgm:cxn modelId="{5B776923-9557-4658-B34C-493E9567181A}" type="presParOf" srcId="{343BED66-3136-4BEB-89D1-34BDBB448929}" destId="{343FE744-7DC3-47C6-A862-F54A20B063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6AB20-DC07-4534-BA57-50DE749DCA9E}">
      <dsp:nvSpPr>
        <dsp:cNvPr id="0" name=""/>
        <dsp:cNvSpPr/>
      </dsp:nvSpPr>
      <dsp:spPr>
        <a:xfrm>
          <a:off x="332512" y="0"/>
          <a:ext cx="584560" cy="584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1D665-1E64-46C7-9DEC-148B4A7E6647}">
      <dsp:nvSpPr>
        <dsp:cNvPr id="0" name=""/>
        <dsp:cNvSpPr/>
      </dsp:nvSpPr>
      <dsp:spPr>
        <a:xfrm>
          <a:off x="0" y="625287"/>
          <a:ext cx="1299023" cy="63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Generate 150+ qualified B2B leads (dental practices) within 12 weeks</a:t>
          </a:r>
          <a:endParaRPr lang="en-US" sz="1400" kern="1200" dirty="0"/>
        </a:p>
      </dsp:txBody>
      <dsp:txXfrm>
        <a:off x="0" y="625287"/>
        <a:ext cx="1299023" cy="633273"/>
      </dsp:txXfrm>
    </dsp:sp>
    <dsp:sp modelId="{5BE24C77-4DD6-49F9-9B14-E87820BADBCA}">
      <dsp:nvSpPr>
        <dsp:cNvPr id="0" name=""/>
        <dsp:cNvSpPr/>
      </dsp:nvSpPr>
      <dsp:spPr>
        <a:xfrm>
          <a:off x="1859677" y="0"/>
          <a:ext cx="584560" cy="58456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53123-00B4-4EB7-AD62-5CB11D9577C1}">
      <dsp:nvSpPr>
        <dsp:cNvPr id="0" name=""/>
        <dsp:cNvSpPr/>
      </dsp:nvSpPr>
      <dsp:spPr>
        <a:xfrm>
          <a:off x="1453667" y="726636"/>
          <a:ext cx="1299023" cy="63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Onboard 25+ new practices offering Sleepwell MAS as a core service</a:t>
          </a:r>
          <a:endParaRPr lang="en-US" sz="1400" kern="1200" dirty="0"/>
        </a:p>
      </dsp:txBody>
      <dsp:txXfrm>
        <a:off x="1453667" y="726636"/>
        <a:ext cx="1299023" cy="633273"/>
      </dsp:txXfrm>
    </dsp:sp>
    <dsp:sp modelId="{6C88B812-9608-4519-9E46-7C927055DB6B}">
      <dsp:nvSpPr>
        <dsp:cNvPr id="0" name=""/>
        <dsp:cNvSpPr/>
      </dsp:nvSpPr>
      <dsp:spPr>
        <a:xfrm>
          <a:off x="295936" y="1819984"/>
          <a:ext cx="584560" cy="584560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3000" b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ABB0F-C324-4F70-8473-0819682BCC42}">
      <dsp:nvSpPr>
        <dsp:cNvPr id="0" name=""/>
        <dsp:cNvSpPr/>
      </dsp:nvSpPr>
      <dsp:spPr>
        <a:xfrm>
          <a:off x="0" y="2446467"/>
          <a:ext cx="1299023" cy="63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Achieve 40,000+ brand impressions through digital &amp; email outreach</a:t>
          </a:r>
          <a:endParaRPr lang="en-US" sz="1400" kern="1200" dirty="0"/>
        </a:p>
      </dsp:txBody>
      <dsp:txXfrm>
        <a:off x="0" y="2446467"/>
        <a:ext cx="1299023" cy="633273"/>
      </dsp:txXfrm>
    </dsp:sp>
    <dsp:sp modelId="{22FC479B-2D05-462A-85EA-67E97FDD9B46}">
      <dsp:nvSpPr>
        <dsp:cNvPr id="0" name=""/>
        <dsp:cNvSpPr/>
      </dsp:nvSpPr>
      <dsp:spPr>
        <a:xfrm>
          <a:off x="1871866" y="1608373"/>
          <a:ext cx="584560" cy="58456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0652D-A0BE-4FFD-9E31-785C73E17CA6}">
      <dsp:nvSpPr>
        <dsp:cNvPr id="0" name=""/>
        <dsp:cNvSpPr/>
      </dsp:nvSpPr>
      <dsp:spPr>
        <a:xfrm>
          <a:off x="1526828" y="2327595"/>
          <a:ext cx="1299023" cy="63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Register 80+ dentists for CPD-accredited “Sleep in Dentistry” webinar</a:t>
          </a:r>
          <a:endParaRPr lang="en-US" sz="1400" kern="1200" dirty="0"/>
        </a:p>
      </dsp:txBody>
      <dsp:txXfrm>
        <a:off x="1526828" y="2327595"/>
        <a:ext cx="1299023" cy="633273"/>
      </dsp:txXfrm>
    </dsp:sp>
    <dsp:sp modelId="{A663CB79-1959-43DA-8586-27756DD17CCA}">
      <dsp:nvSpPr>
        <dsp:cNvPr id="0" name=""/>
        <dsp:cNvSpPr/>
      </dsp:nvSpPr>
      <dsp:spPr>
        <a:xfrm>
          <a:off x="332512" y="3657478"/>
          <a:ext cx="584560" cy="58456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DAA49-E1B5-4EC4-A644-D1D390E1AE89}">
      <dsp:nvSpPr>
        <dsp:cNvPr id="0" name=""/>
        <dsp:cNvSpPr/>
      </dsp:nvSpPr>
      <dsp:spPr>
        <a:xfrm>
          <a:off x="8" y="4516581"/>
          <a:ext cx="1299023" cy="63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Secure 20+ patient referrals via in-practice awareness materials</a:t>
          </a:r>
          <a:endParaRPr lang="en-US" sz="1200" kern="1200" dirty="0"/>
        </a:p>
      </dsp:txBody>
      <dsp:txXfrm>
        <a:off x="8" y="4516581"/>
        <a:ext cx="1299023" cy="633273"/>
      </dsp:txXfrm>
    </dsp:sp>
    <dsp:sp modelId="{C601064E-81FC-4203-B073-8A7F03E9E866}">
      <dsp:nvSpPr>
        <dsp:cNvPr id="0" name=""/>
        <dsp:cNvSpPr/>
      </dsp:nvSpPr>
      <dsp:spPr>
        <a:xfrm>
          <a:off x="1859677" y="3474599"/>
          <a:ext cx="584560" cy="58456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FE744-7DC3-47C6-A862-F54A20B063A5}">
      <dsp:nvSpPr>
        <dsp:cNvPr id="0" name=""/>
        <dsp:cNvSpPr/>
      </dsp:nvSpPr>
      <dsp:spPr>
        <a:xfrm>
          <a:off x="1526828" y="4359105"/>
          <a:ext cx="1299023" cy="63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Maintain cost-per-lead under £40 with projected 5x ROI</a:t>
          </a:r>
          <a:endParaRPr lang="en-US" sz="1400" kern="1200" dirty="0"/>
        </a:p>
      </dsp:txBody>
      <dsp:txXfrm>
        <a:off x="1526828" y="4359105"/>
        <a:ext cx="1299023" cy="633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4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4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81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87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51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56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6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82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7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5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4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2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0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2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1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1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470CE7-4049-D1C2-CEEB-6FB7B6EB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3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3F0BE-CC84-9A1C-C00D-0EAB31A6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5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B9403D-0569-1B28-A255-A1BE7FF5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9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190CFD-A4B9-5F46-00C0-2061F3F4CBD5}"/>
              </a:ext>
            </a:extLst>
          </p:cNvPr>
          <p:cNvSpPr txBox="1"/>
          <p:nvPr/>
        </p:nvSpPr>
        <p:spPr>
          <a:xfrm>
            <a:off x="614588" y="0"/>
            <a:ext cx="7017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Campaign Objectives: Unlocking growth with sleepwell MAS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55163-4E57-6ED3-A6A5-90B703CAEE1A}"/>
              </a:ext>
            </a:extLst>
          </p:cNvPr>
          <p:cNvSpPr txBox="1"/>
          <p:nvPr/>
        </p:nvSpPr>
        <p:spPr>
          <a:xfrm>
            <a:off x="232479" y="517267"/>
            <a:ext cx="867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Position Sleepwell MAS as the go to dental solution for snoring &amp; mild OSA, increasing clinical adoption, patient awareness, and brand recall across UK dental practices.</a:t>
            </a:r>
            <a:endParaRPr lang="en-US" sz="1600" dirty="0"/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73423C70-CE05-74CB-27A8-148F28996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940946"/>
              </p:ext>
            </p:extLst>
          </p:nvPr>
        </p:nvGraphicFramePr>
        <p:xfrm>
          <a:off x="318654" y="1219200"/>
          <a:ext cx="2826328" cy="590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0D7312-BB8A-1A94-DA56-580F52AE1FF6}"/>
              </a:ext>
            </a:extLst>
          </p:cNvPr>
          <p:cNvSpPr/>
          <p:nvPr/>
        </p:nvSpPr>
        <p:spPr>
          <a:xfrm>
            <a:off x="5209310" y="1219200"/>
            <a:ext cx="3934690" cy="451658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/>
                </a:solidFill>
              </a:rPr>
              <a:t>Strategic Insights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Most UK dentists aren't tapping into sleep therapy yet 45% of adults snore. Sleepwell MAS is more than a device: it’s a profit centre and public health tool.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This campaign bridges the gap.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71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D9C087C-EC69-6EFA-523F-01D3B684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0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54ABD-0FF1-D15E-1AFC-D3EF7C20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606076"/>
            <a:ext cx="8458200" cy="56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8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CFD338-D443-15DB-72BD-85CE9190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606076"/>
            <a:ext cx="8458200" cy="56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7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895F36-CA15-1BD6-05DE-3E54D487D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25" b="2"/>
          <a:stretch>
            <a:fillRect/>
          </a:stretch>
        </p:blipFill>
        <p:spPr>
          <a:xfrm>
            <a:off x="838641" y="800007"/>
            <a:ext cx="745595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84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0DE86-F19B-DFF7-C6CE-DA1EAFAF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19D5C-09F3-1356-54B5-9B9C84A46229}"/>
              </a:ext>
            </a:extLst>
          </p:cNvPr>
          <p:cNvSpPr txBox="1"/>
          <p:nvPr/>
        </p:nvSpPr>
        <p:spPr>
          <a:xfrm>
            <a:off x="1280160" y="268224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12 Week pilot 9				9 Months plan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BECAA8D-C440-1519-83FD-0F1F6B12DE44}"/>
              </a:ext>
            </a:extLst>
          </p:cNvPr>
          <p:cNvSpPr/>
          <p:nvPr/>
        </p:nvSpPr>
        <p:spPr>
          <a:xfrm>
            <a:off x="4114800" y="414527"/>
            <a:ext cx="1097280" cy="292167"/>
          </a:xfrm>
          <a:prstGeom prst="strip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DB144-BED4-6BFB-B487-CFA54C282BCD}"/>
              </a:ext>
            </a:extLst>
          </p:cNvPr>
          <p:cNvSpPr txBox="1"/>
          <p:nvPr/>
        </p:nvSpPr>
        <p:spPr>
          <a:xfrm>
            <a:off x="1158240" y="1486399"/>
            <a:ext cx="2828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Finalise creatives, toolkit, and webinar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6AE78-A4C7-A78E-7597-4A7822FC27B2}"/>
              </a:ext>
            </a:extLst>
          </p:cNvPr>
          <p:cNvSpPr txBox="1"/>
          <p:nvPr/>
        </p:nvSpPr>
        <p:spPr>
          <a:xfrm>
            <a:off x="1078992" y="2703076"/>
            <a:ext cx="32918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 Lunch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Run teaser</a:t>
            </a:r>
            <a:r>
              <a:rPr lang="en-GB" sz="1400" b="1" dirty="0"/>
              <a:t> </a:t>
            </a:r>
            <a:r>
              <a:rPr lang="en-GB" sz="1400" dirty="0"/>
              <a:t>LinkedIn</a:t>
            </a:r>
            <a:r>
              <a:rPr lang="en-GB" sz="1400" b="1" dirty="0"/>
              <a:t> </a:t>
            </a:r>
            <a:r>
              <a:rPr lang="en-GB" sz="1400" dirty="0"/>
              <a:t>ads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Send first webinar invitations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/>
              <a:t>Begin email outreach with referral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62ACFB-7289-EFB5-0F21-8E96D32F8252}"/>
              </a:ext>
            </a:extLst>
          </p:cNvPr>
          <p:cNvSpPr txBox="1"/>
          <p:nvPr/>
        </p:nvSpPr>
        <p:spPr>
          <a:xfrm>
            <a:off x="1295400" y="4305014"/>
            <a:ext cx="269138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Education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Host Webinar 1 – “Sleep Health in Dentistry”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Share lead magnet with attendees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Retarget webinar participants via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B4B4B-667D-ECDF-6985-966B8EB41864}"/>
              </a:ext>
            </a:extLst>
          </p:cNvPr>
          <p:cNvSpPr txBox="1"/>
          <p:nvPr/>
        </p:nvSpPr>
        <p:spPr>
          <a:xfrm>
            <a:off x="3986784" y="2490692"/>
            <a:ext cx="2913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Conversion Push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Host Webinar 2 (case studies + success stories)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Launch high-CTA ads (Sign up / Get Starter Kit)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EF3F0-4796-9872-1324-43FD2E047225}"/>
              </a:ext>
            </a:extLst>
          </p:cNvPr>
          <p:cNvSpPr txBox="1"/>
          <p:nvPr/>
        </p:nvSpPr>
        <p:spPr>
          <a:xfrm>
            <a:off x="4114800" y="4218897"/>
            <a:ext cx="3078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/>
              <a:t>Optimisation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A/B test ad creatives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Track CPL &amp; ROI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Present results &amp;</a:t>
            </a:r>
            <a:r>
              <a:rPr lang="en-GB" sz="1600" b="1" dirty="0"/>
              <a:t> </a:t>
            </a:r>
            <a:r>
              <a:rPr lang="en-GB" sz="1600" dirty="0"/>
              <a:t>scaling plan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EAE38-BA29-0B45-BDA0-5897AFB493D6}"/>
              </a:ext>
            </a:extLst>
          </p:cNvPr>
          <p:cNvSpPr txBox="1"/>
          <p:nvPr/>
        </p:nvSpPr>
        <p:spPr>
          <a:xfrm>
            <a:off x="7062216" y="3197018"/>
            <a:ext cx="22311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200" dirty="0"/>
              <a:t>Increase ad spend to expand reach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200" dirty="0"/>
              <a:t>Launch regional roadshow or</a:t>
            </a:r>
            <a:r>
              <a:rPr lang="en-GB" sz="1200" b="1" dirty="0"/>
              <a:t> i</a:t>
            </a:r>
            <a:r>
              <a:rPr lang="en-GB" sz="1200" dirty="0"/>
              <a:t>n-practice</a:t>
            </a:r>
            <a:r>
              <a:rPr lang="en-GB" sz="1200" b="1" dirty="0"/>
              <a:t> </a:t>
            </a:r>
            <a:r>
              <a:rPr lang="en-GB" sz="1200" dirty="0"/>
              <a:t>training events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200" dirty="0"/>
              <a:t>Publish dentist success stories (case study videos)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200" dirty="0"/>
              <a:t>Partner with dental associations for co-branded CPD events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FB868D-BC91-8D61-83B3-E7C87DBB904F}"/>
              </a:ext>
            </a:extLst>
          </p:cNvPr>
          <p:cNvSpPr txBox="1"/>
          <p:nvPr/>
        </p:nvSpPr>
        <p:spPr>
          <a:xfrm>
            <a:off x="938784" y="1060704"/>
            <a:ext cx="4273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Phase 1: Pilot Lunch (Week1- Week12)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422EB-7D26-F69A-75DD-943DDC1C84C0}"/>
              </a:ext>
            </a:extLst>
          </p:cNvPr>
          <p:cNvSpPr txBox="1"/>
          <p:nvPr/>
        </p:nvSpPr>
        <p:spPr>
          <a:xfrm>
            <a:off x="7062216" y="938784"/>
            <a:ext cx="1947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Phase 2 Scale &amp; Expand (Month 4-9</a:t>
            </a:r>
          </a:p>
        </p:txBody>
      </p:sp>
    </p:spTree>
    <p:extLst>
      <p:ext uri="{BB962C8B-B14F-4D97-AF65-F5344CB8AC3E}">
        <p14:creationId xmlns:p14="http://schemas.microsoft.com/office/powerpoint/2010/main" val="65827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8B18D-7F3E-C677-FC10-DF31DBB20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6E4A81-45DB-6E78-2529-58A8DEF92088}"/>
              </a:ext>
            </a:extLst>
          </p:cNvPr>
          <p:cNvSpPr txBox="1"/>
          <p:nvPr/>
        </p:nvSpPr>
        <p:spPr>
          <a:xfrm>
            <a:off x="1865376" y="2429985"/>
            <a:ext cx="27066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Number of leads captured from LinkedIn ads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Webinar sign-ups &amp; attendance rate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Download rate of Practice Toolkit PDF</a:t>
            </a:r>
          </a:p>
        </p:txBody>
      </p:sp>
      <p:pic>
        <p:nvPicPr>
          <p:cNvPr id="6" name="Picture 5" descr="A white hand cursor and a circle&#10;&#10;AI-generated content may be incorrect.">
            <a:extLst>
              <a:ext uri="{FF2B5EF4-FFF2-40B4-BE49-F238E27FC236}">
                <a16:creationId xmlns:a16="http://schemas.microsoft.com/office/drawing/2014/main" id="{DF1B295F-58C5-370F-2999-80A74345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84" y="1222248"/>
            <a:ext cx="647192" cy="77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FFC461-8885-58AA-8A0D-47AAA51BF7B3}"/>
              </a:ext>
            </a:extLst>
          </p:cNvPr>
          <p:cNvSpPr txBox="1"/>
          <p:nvPr/>
        </p:nvSpPr>
        <p:spPr>
          <a:xfrm>
            <a:off x="4901184" y="1993900"/>
            <a:ext cx="214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Engagement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08651-9469-B7DB-1DFA-A6DAB0718A8B}"/>
              </a:ext>
            </a:extLst>
          </p:cNvPr>
          <p:cNvSpPr txBox="1"/>
          <p:nvPr/>
        </p:nvSpPr>
        <p:spPr>
          <a:xfrm>
            <a:off x="4572000" y="2334459"/>
            <a:ext cx="270662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Click-through rate (CTR) on ads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Average webinar watch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Email open rate &amp; click rate</a:t>
            </a:r>
          </a:p>
          <a:p>
            <a:endParaRPr lang="en-US" dirty="0"/>
          </a:p>
        </p:txBody>
      </p:sp>
      <p:pic>
        <p:nvPicPr>
          <p:cNvPr id="12" name="Picture 11" descr="A white arrow pointing to a blue background&#10;&#10;AI-generated content may be incorrect.">
            <a:extLst>
              <a:ext uri="{FF2B5EF4-FFF2-40B4-BE49-F238E27FC236}">
                <a16:creationId xmlns:a16="http://schemas.microsoft.com/office/drawing/2014/main" id="{E7AA73CD-05F8-AFE7-7621-BB5BDC752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312" y="4242674"/>
            <a:ext cx="1434592" cy="571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E1CF7-72C6-1616-6636-D046FC70F9D5}"/>
              </a:ext>
            </a:extLst>
          </p:cNvPr>
          <p:cNvSpPr txBox="1"/>
          <p:nvPr/>
        </p:nvSpPr>
        <p:spPr>
          <a:xfrm>
            <a:off x="2072640" y="5318989"/>
            <a:ext cx="22920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Number of new practices onboarded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Cost per lead (CPL)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Conversion rate from lead to client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222CB-DB2B-24DF-1FA6-3100FA037E09}"/>
              </a:ext>
            </a:extLst>
          </p:cNvPr>
          <p:cNvSpPr txBox="1"/>
          <p:nvPr/>
        </p:nvSpPr>
        <p:spPr>
          <a:xfrm>
            <a:off x="2206752" y="4814269"/>
            <a:ext cx="215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Conversion </a:t>
            </a:r>
          </a:p>
        </p:txBody>
      </p:sp>
      <p:pic>
        <p:nvPicPr>
          <p:cNvPr id="16" name="Picture 15" descr="A white arrow pointing up to a graph&#10;&#10;AI-generated content may be incorrect.">
            <a:extLst>
              <a:ext uri="{FF2B5EF4-FFF2-40B4-BE49-F238E27FC236}">
                <a16:creationId xmlns:a16="http://schemas.microsoft.com/office/drawing/2014/main" id="{D7ADB06B-3645-B25D-D010-11796CA7C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20" y="4192477"/>
            <a:ext cx="816864" cy="621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532071-F801-6458-799C-41D6C17913A4}"/>
              </a:ext>
            </a:extLst>
          </p:cNvPr>
          <p:cNvSpPr txBox="1"/>
          <p:nvPr/>
        </p:nvSpPr>
        <p:spPr>
          <a:xfrm>
            <a:off x="4901184" y="4773816"/>
            <a:ext cx="185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AC61E-D233-0456-7852-036182F84EDE}"/>
              </a:ext>
            </a:extLst>
          </p:cNvPr>
          <p:cNvSpPr txBox="1"/>
          <p:nvPr/>
        </p:nvSpPr>
        <p:spPr>
          <a:xfrm>
            <a:off x="4572000" y="5072768"/>
            <a:ext cx="27066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Total campaign cost vs. revenue generated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Lifetime value (LTV) per new practice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ROI multiple (target: 4x–6x)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38B24-D79C-00B8-5749-962834CB4D27}"/>
              </a:ext>
            </a:extLst>
          </p:cNvPr>
          <p:cNvSpPr txBox="1"/>
          <p:nvPr/>
        </p:nvSpPr>
        <p:spPr>
          <a:xfrm>
            <a:off x="2206752" y="1993900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Lead Generation</a:t>
            </a:r>
          </a:p>
        </p:txBody>
      </p:sp>
    </p:spTree>
    <p:extLst>
      <p:ext uri="{BB962C8B-B14F-4D97-AF65-F5344CB8AC3E}">
        <p14:creationId xmlns:p14="http://schemas.microsoft.com/office/powerpoint/2010/main" val="306802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2322A-FE00-E1BD-FD38-8F586F40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67328" cy="5205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FA72D3-2F0D-D764-4EB4-A5E289A4E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944" y="-97536"/>
            <a:ext cx="387705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74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2604</TotalTime>
  <Words>368</Words>
  <Application>Microsoft Macintosh PowerPoint</Application>
  <PresentationFormat>On-screen Show (4:3)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Philip Ajao</cp:lastModifiedBy>
  <cp:revision>3</cp:revision>
  <dcterms:created xsi:type="dcterms:W3CDTF">2013-01-27T09:14:16Z</dcterms:created>
  <dcterms:modified xsi:type="dcterms:W3CDTF">2025-08-08T10:12:18Z</dcterms:modified>
  <cp:category/>
</cp:coreProperties>
</file>